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82" r:id="rId2"/>
    <p:sldId id="283" r:id="rId3"/>
    <p:sldId id="320" r:id="rId4"/>
    <p:sldId id="318" r:id="rId5"/>
    <p:sldId id="324" r:id="rId6"/>
    <p:sldId id="322" r:id="rId7"/>
    <p:sldId id="323" r:id="rId8"/>
    <p:sldId id="325" r:id="rId9"/>
    <p:sldId id="326" r:id="rId10"/>
    <p:sldId id="327" r:id="rId11"/>
    <p:sldId id="328" r:id="rId12"/>
    <p:sldId id="333" r:id="rId13"/>
    <p:sldId id="343" r:id="rId14"/>
    <p:sldId id="334" r:id="rId15"/>
    <p:sldId id="332" r:id="rId16"/>
    <p:sldId id="330" r:id="rId17"/>
    <p:sldId id="331" r:id="rId18"/>
    <p:sldId id="329" r:id="rId19"/>
    <p:sldId id="335" r:id="rId20"/>
    <p:sldId id="336" r:id="rId21"/>
    <p:sldId id="337" r:id="rId22"/>
    <p:sldId id="338" r:id="rId23"/>
    <p:sldId id="339" r:id="rId24"/>
    <p:sldId id="340" r:id="rId25"/>
    <p:sldId id="341" r:id="rId26"/>
    <p:sldId id="342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7190C39-2E5C-49AF-A550-C1737C81E2CE}" type="datetimeFigureOut">
              <a:rPr lang="en-US"/>
              <a:pPr>
                <a:defRPr/>
              </a:pPr>
              <a:t>11/6/2009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04BA88-3886-46EE-8757-E2F2C261A5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12F3894-F848-40A7-BB8E-8D0AF4AF3260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43013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0338A-2432-4E30-8608-936E1DBBB734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0338A-2432-4E30-8608-936E1DBBB734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0338A-2432-4E30-8608-936E1DBBB734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04BA88-3886-46EE-8757-E2F2C261A516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0338A-2432-4E30-8608-936E1DBBB734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0338A-2432-4E30-8608-936E1DBBB734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0338A-2432-4E30-8608-936E1DBBB734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0338A-2432-4E30-8608-936E1DBBB734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0338A-2432-4E30-8608-936E1DBBB734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0338A-2432-4E30-8608-936E1DBBB734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6EA6B-539A-48C0-B712-EA9EDC9C0A30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0338A-2432-4E30-8608-936E1DBBB734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0338A-2432-4E30-8608-936E1DBBB734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0338A-2432-4E30-8608-936E1DBBB734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0338A-2432-4E30-8608-936E1DBBB734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0338A-2432-4E30-8608-936E1DBBB734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0338A-2432-4E30-8608-936E1DBBB734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0338A-2432-4E30-8608-936E1DBBB734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04BA88-3886-46EE-8757-E2F2C261A516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D06F4-EEA4-41BF-BD39-53FF773A4D6D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04BA88-3886-46EE-8757-E2F2C261A516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8F6409-616B-4ADC-9D63-57F4B5FAF633}" type="slidenum">
              <a:rPr lang="en-US"/>
              <a:pPr/>
              <a:t>6</a:t>
            </a:fld>
            <a:endParaRPr lang="en-US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23CB27-D955-4526-AAFC-3B29F1ECCE06}" type="slidenum">
              <a:rPr lang="en-US"/>
              <a:pPr/>
              <a:t>7</a:t>
            </a:fld>
            <a:endParaRPr lang="en-US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04BA88-3886-46EE-8757-E2F2C261A516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04BA88-3886-46EE-8757-E2F2C261A516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886351-B545-4E58-B2FF-A1EA3FD56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30F00-68EA-427E-B340-92EEBF054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B77E9-9D95-450B-9F83-9B757CC9F2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2005 Pearson Education, Inc., Upper Saddle River, NJ.  All rights reserved. </a:t>
            </a:r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26E37-2872-48ED-B7B6-BFF56B815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9C3D9E-57C2-4277-BC06-DB719BCBEC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75A61-E7EC-42F9-BD54-7391EDEBAC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063132-CAF8-4202-A4D7-9E1C31FA3B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CF6F4-49FA-4927-8D00-3F0B9692A8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D53079D-7E9C-4E7F-9F3D-80BAB00074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301B09-8FBA-4AEA-9549-8386A947E7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Flowchart: Process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Flowchart: Process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24B364-CD83-46F1-B889-167B0AA656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E399782C-F832-4564-B78F-81770F49B1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95" r:id="rId2"/>
    <p:sldLayoutId id="2147483701" r:id="rId3"/>
    <p:sldLayoutId id="2147483696" r:id="rId4"/>
    <p:sldLayoutId id="2147483702" r:id="rId5"/>
    <p:sldLayoutId id="2147483697" r:id="rId6"/>
    <p:sldLayoutId id="2147483703" r:id="rId7"/>
    <p:sldLayoutId id="2147483704" r:id="rId8"/>
    <p:sldLayoutId id="2147483705" r:id="rId9"/>
    <p:sldLayoutId id="2147483698" r:id="rId10"/>
    <p:sldLayoutId id="2147483699" r:id="rId11"/>
    <p:sldLayoutId id="214748370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785813"/>
            <a:ext cx="7407275" cy="221138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tx2">
                    <a:satMod val="130000"/>
                  </a:schemeClr>
                </a:solidFill>
              </a:rPr>
              <a:t>Data Structures and Algorithms</a:t>
            </a:r>
            <a:br>
              <a:rPr lang="en-GB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en-GB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0188" y="2857500"/>
            <a:ext cx="6124575" cy="235743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GB" sz="2000" dirty="0" smtClean="0"/>
              <a:t>Lecture </a:t>
            </a:r>
            <a:r>
              <a:rPr lang="en-GB" sz="2000" dirty="0" smtClean="0"/>
              <a:t>15 and 16</a:t>
            </a:r>
            <a:r>
              <a:rPr lang="en-GB" sz="2000" dirty="0" smtClean="0"/>
              <a:t> (</a:t>
            </a:r>
            <a:r>
              <a:rPr lang="en-GB" sz="2000" dirty="0" err="1" smtClean="0"/>
              <a:t>BinaryTrees</a:t>
            </a:r>
            <a:r>
              <a:rPr lang="en-GB" sz="2000" dirty="0" smtClean="0"/>
              <a:t>)</a:t>
            </a:r>
            <a:endParaRPr lang="en-GB" sz="2000" dirty="0" smtClean="0"/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GB" sz="2000" dirty="0" smtClean="0"/>
              <a:t>Instructor:   Quratulain 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GB" sz="2000" dirty="0" smtClean="0"/>
              <a:t>Date:  </a:t>
            </a:r>
            <a:r>
              <a:rPr lang="en-GB" sz="2000" dirty="0" smtClean="0"/>
              <a:t>3 and 6 </a:t>
            </a:r>
            <a:r>
              <a:rPr lang="en-GB" sz="2000" dirty="0" smtClean="0"/>
              <a:t>October,  2009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GB" sz="2800" dirty="0" smtClean="0"/>
              <a:t>Faculty of Computer Science, IBA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828800"/>
            <a:ext cx="76581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4400">
                <a:solidFill>
                  <a:schemeClr val="tx2"/>
                </a:solidFill>
              </a:rPr>
              <a:t>Some valid Binary Search Trees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905000"/>
            <a:ext cx="6670675" cy="458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066800" y="457200"/>
            <a:ext cx="78787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4400">
                <a:solidFill>
                  <a:schemeClr val="tx2"/>
                </a:solidFill>
              </a:rPr>
              <a:t>Some invalid Binary Search Trees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Application of Binary Trees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For two-way decisions at each point in a process.  Then the number of comparison could be reduced.</a:t>
            </a:r>
          </a:p>
          <a:p>
            <a:r>
              <a:rPr lang="en-US"/>
              <a:t>to path finding, connected components.</a:t>
            </a:r>
          </a:p>
          <a:p>
            <a:r>
              <a:rPr lang="en-US"/>
              <a:t>Application of Sorting</a:t>
            </a:r>
          </a:p>
          <a:p>
            <a:r>
              <a:rPr lang="en-US"/>
              <a:t>Application of searching</a:t>
            </a:r>
          </a:p>
          <a:p>
            <a:r>
              <a:rPr lang="en-US"/>
              <a:t>Expression tree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Linklist</a:t>
            </a:r>
            <a:r>
              <a:rPr lang="en-GB" dirty="0" smtClean="0"/>
              <a:t> and Arrays for binary tree</a:t>
            </a:r>
            <a:endParaRPr lang="en-GB" dirty="0"/>
          </a:p>
        </p:txBody>
      </p:sp>
      <p:pic>
        <p:nvPicPr>
          <p:cNvPr id="4" name="Picture 5" descr="AAERVDU0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3886200"/>
            <a:ext cx="6221963" cy="2378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295400" y="1371600"/>
            <a:ext cx="6096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Store in array using formula:</a:t>
            </a:r>
          </a:p>
          <a:p>
            <a:r>
              <a:rPr lang="en-GB" dirty="0" smtClean="0"/>
              <a:t>2n+1 for left child</a:t>
            </a:r>
          </a:p>
          <a:p>
            <a:r>
              <a:rPr lang="en-GB" dirty="0" smtClean="0"/>
              <a:t>2n+2  for right child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581400"/>
            <a:ext cx="7620000" cy="249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4400">
                <a:solidFill>
                  <a:schemeClr val="tx2"/>
                </a:solidFill>
              </a:rPr>
              <a:t>Binary Trees: Traversals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066800" y="1828800"/>
            <a:ext cx="78787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en-US" sz="2800"/>
              <a:t>There are three classic ways to traverse a tree: NLR, LNR and LRN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447800"/>
            <a:ext cx="3681413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4400">
                <a:solidFill>
                  <a:schemeClr val="tx2"/>
                </a:solidFill>
              </a:rPr>
              <a:t>Preorder (NLR) Traversal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1066800" y="1981200"/>
            <a:ext cx="7878763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altLang="en-US" sz="2400"/>
          </a:p>
          <a:p>
            <a:pPr marL="342900" indent="-342900">
              <a:spcBef>
                <a:spcPct val="20000"/>
              </a:spcBef>
            </a:pPr>
            <a:r>
              <a:rPr lang="en-US" altLang="en-US" sz="2400"/>
              <a:t>preorder(node)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en-US" sz="2400"/>
              <a:t>{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en-US" sz="2400"/>
              <a:t>if (node is not null)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altLang="en-US" sz="2400"/>
              <a:t>process(node)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altLang="en-US" sz="2400"/>
              <a:t>preorder(node-&gt;left) 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altLang="en-US" sz="2400"/>
              <a:t>preorder(node-&gt;right)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en-US" sz="2000"/>
              <a:t>}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447800"/>
            <a:ext cx="3708400" cy="509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4400">
                <a:solidFill>
                  <a:schemeClr val="tx2"/>
                </a:solidFill>
              </a:rPr>
              <a:t>Inorder (LNR) Traversal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066800" y="1981200"/>
            <a:ext cx="7878763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altLang="en-US" sz="2400"/>
          </a:p>
          <a:p>
            <a:pPr marL="342900" indent="-342900">
              <a:spcBef>
                <a:spcPct val="20000"/>
              </a:spcBef>
            </a:pPr>
            <a:r>
              <a:rPr lang="en-US" altLang="en-US" sz="2400"/>
              <a:t>inorder(node)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en-US" sz="2400"/>
              <a:t>{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en-US" sz="2400"/>
              <a:t>if (node is not null)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altLang="en-US" sz="2400"/>
              <a:t>inorder(node-&gt;left) 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altLang="en-US" sz="2400"/>
              <a:t>process(node)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altLang="en-US" sz="2400"/>
              <a:t>inorder(node-&gt;right)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en-US" sz="2400"/>
              <a:t>}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447800"/>
            <a:ext cx="3859213" cy="505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4400">
                <a:solidFill>
                  <a:schemeClr val="tx2"/>
                </a:solidFill>
              </a:rPr>
              <a:t>Postorder (LRN) Traversal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066800" y="1981200"/>
            <a:ext cx="7878763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altLang="en-US" sz="2400"/>
          </a:p>
          <a:p>
            <a:pPr marL="342900" indent="-342900">
              <a:spcBef>
                <a:spcPct val="20000"/>
              </a:spcBef>
            </a:pPr>
            <a:r>
              <a:rPr lang="en-US" altLang="en-US" sz="2400"/>
              <a:t>postorder(node)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en-US" sz="2400"/>
              <a:t>{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en-US" sz="2400"/>
              <a:t>if (node is not null)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altLang="en-US" sz="2400"/>
              <a:t>inorder(node-&gt;left) 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altLang="en-US" sz="2400"/>
              <a:t>inorder(node-&gt;right)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altLang="en-US" sz="2400"/>
              <a:t>process(node)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en-US" sz="2000"/>
              <a:t>}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2238" y="2216150"/>
            <a:ext cx="6359525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066800" y="457200"/>
            <a:ext cx="78787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4400">
                <a:solidFill>
                  <a:schemeClr val="tx2"/>
                </a:solidFill>
              </a:rPr>
              <a:t>Traversing Binary Search Trees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1173163" y="4648200"/>
            <a:ext cx="7772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en-US" sz="3200"/>
              <a:t>Preorder: 23 18 12 20 44 35 52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en-US" sz="3200"/>
              <a:t>Postorder: 12 20 18 35 52 44 23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en-US" sz="3200"/>
              <a:t>Inorder: 12 18 20 23 44 35 52 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1143000" y="5867400"/>
            <a:ext cx="6248400" cy="533400"/>
          </a:xfrm>
          <a:prstGeom prst="rect">
            <a:avLst/>
          </a:prstGeom>
          <a:noFill/>
          <a:ln w="38100">
            <a:solidFill>
              <a:srgbClr val="9900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Delete to Binary Search Trees</a:t>
            </a: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686800" cy="5334000"/>
          </a:xfrm>
        </p:spPr>
        <p:txBody>
          <a:bodyPr/>
          <a:lstStyle/>
          <a:p>
            <a:r>
              <a:rPr lang="en-US" sz="2800" dirty="0"/>
              <a:t>The deletion algorithm is more complicated, because after a non-leaf node is deleted, the "hole" in the structure needs to be filled by a leaf node. There are three possibilities: </a:t>
            </a:r>
          </a:p>
          <a:p>
            <a:pPr lvl="1"/>
            <a:r>
              <a:rPr lang="en-US" sz="2400" dirty="0"/>
              <a:t>To delete a leaf node (no children): disconnect it. </a:t>
            </a:r>
          </a:p>
          <a:p>
            <a:pPr lvl="1"/>
            <a:r>
              <a:rPr lang="en-US" sz="2400" dirty="0"/>
              <a:t>To delete a node with one child: bypass the node and directly connect to the child. </a:t>
            </a:r>
          </a:p>
          <a:p>
            <a:pPr lvl="1"/>
            <a:r>
              <a:rPr lang="en-US" sz="2400" dirty="0"/>
              <a:t>To delete a node with two children: find the smallest node in its right </a:t>
            </a:r>
            <a:r>
              <a:rPr lang="en-US" sz="2400" dirty="0" err="1"/>
              <a:t>subtree</a:t>
            </a:r>
            <a:r>
              <a:rPr lang="en-US" sz="2400" dirty="0"/>
              <a:t> (or the largest node in its left </a:t>
            </a:r>
            <a:r>
              <a:rPr lang="en-US" sz="2400" dirty="0" err="1"/>
              <a:t>subtree</a:t>
            </a:r>
            <a:r>
              <a:rPr lang="en-US" sz="2400" dirty="0"/>
              <a:t>), copy the minimum value into the info field of the "node to be deleted" and then delete the minimum node instead, which can only have a right child, so the situation becomes one of the above two. </a:t>
            </a:r>
          </a:p>
          <a:p>
            <a:pPr lvl="1"/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447800"/>
            <a:ext cx="7543800" cy="2590800"/>
          </a:xfrm>
        </p:spPr>
        <p:txBody>
          <a:bodyPr/>
          <a:lstStyle/>
          <a:p>
            <a:r>
              <a:rPr lang="en-US" dirty="0" smtClean="0"/>
              <a:t>Tree is a non-linear structure.</a:t>
            </a:r>
          </a:p>
          <a:p>
            <a:r>
              <a:rPr lang="en-US" dirty="0" smtClean="0"/>
              <a:t>In computer science Tree is a ADT of hierarchical structure.</a:t>
            </a:r>
          </a:p>
          <a:p>
            <a:r>
              <a:rPr lang="en-US" dirty="0" smtClean="0"/>
              <a:t>Tree is divided into levels from root to leaf nodes.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755120"/>
            <a:ext cx="4953000" cy="2874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Binary Search Trees vs. Arrays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Same O(log</a:t>
            </a:r>
            <a:r>
              <a:rPr lang="en-US" altLang="en-US" baseline="-25000" dirty="0"/>
              <a:t>2</a:t>
            </a:r>
            <a:r>
              <a:rPr lang="en-US" altLang="en-US" dirty="0"/>
              <a:t>N) search</a:t>
            </a:r>
          </a:p>
          <a:p>
            <a:r>
              <a:rPr lang="en-US" altLang="en-US" dirty="0"/>
              <a:t>Better insertion time: O(log</a:t>
            </a:r>
            <a:r>
              <a:rPr lang="en-US" altLang="en-US" baseline="-25000" dirty="0"/>
              <a:t>2</a:t>
            </a:r>
            <a:r>
              <a:rPr lang="en-US" altLang="en-US" dirty="0"/>
              <a:t>N) vs. O(N)</a:t>
            </a:r>
          </a:p>
          <a:p>
            <a:r>
              <a:rPr lang="en-US" altLang="en-US" dirty="0"/>
              <a:t>Better deletion</a:t>
            </a:r>
          </a:p>
          <a:p>
            <a:r>
              <a:rPr lang="en-US" altLang="en-US" dirty="0"/>
              <a:t>What is worse</a:t>
            </a:r>
            <a:r>
              <a:rPr lang="en-US" altLang="en-US" dirty="0" smtClean="0"/>
              <a:t>? O(N)</a:t>
            </a:r>
            <a:endParaRPr lang="en-US" altLang="en-US" dirty="0"/>
          </a:p>
          <a:p>
            <a:r>
              <a:rPr lang="en-US" altLang="en-US" dirty="0"/>
              <a:t>BST requires more space - 2 references for each data element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Huffman Codes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Binary trees can be used in an interesting way to construct minimal length encodings for messages when the frequency of letters used in the messages is known.</a:t>
            </a:r>
          </a:p>
          <a:p>
            <a:r>
              <a:rPr lang="en-US"/>
              <a:t>A special kind of binary tree, called a </a:t>
            </a:r>
            <a:r>
              <a:rPr lang="en-US" i="1"/>
              <a:t>Huffman coding tree</a:t>
            </a:r>
            <a:r>
              <a:rPr lang="en-US"/>
              <a:t> is used to accomplish this.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74638"/>
            <a:ext cx="7620000" cy="639762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Huffman Codes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990600"/>
            <a:ext cx="8229600" cy="5638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Huffman is a coding algorithm presented by David Huffman in 1952. It's an algorithm which works with integer length codes. </a:t>
            </a:r>
          </a:p>
          <a:p>
            <a:pPr>
              <a:lnSpc>
                <a:spcPct val="90000"/>
              </a:lnSpc>
            </a:pPr>
            <a:r>
              <a:rPr lang="en-US" dirty="0"/>
              <a:t>Huffman is the best option because it's optimal. </a:t>
            </a:r>
          </a:p>
          <a:p>
            <a:pPr>
              <a:lnSpc>
                <a:spcPct val="90000"/>
              </a:lnSpc>
            </a:pPr>
            <a:r>
              <a:rPr lang="en-US" dirty="0"/>
              <a:t>The position of the symbol depends on its probability. Then it assigns a code based on its position in the tree. The codes have the prefix property and are instantaneously decodable thus they are well suited for compression and decompression.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600200"/>
            <a:ext cx="6019800" cy="4525963"/>
          </a:xfrm>
        </p:spPr>
        <p:txBody>
          <a:bodyPr/>
          <a:lstStyle/>
          <a:p>
            <a:r>
              <a:rPr lang="en-US" sz="2800" dirty="0"/>
              <a:t>suppose we know that the frequency of </a:t>
            </a:r>
            <a:r>
              <a:rPr lang="en-US" sz="2800" dirty="0" smtClean="0"/>
              <a:t>occurrences </a:t>
            </a:r>
            <a:r>
              <a:rPr lang="en-US" sz="2800" dirty="0"/>
              <a:t>for six letters in a message are as given below: </a:t>
            </a:r>
          </a:p>
          <a:p>
            <a:r>
              <a:rPr lang="en-US" sz="2800" dirty="0"/>
              <a:t>To build the Huffman tree, we sort the frequencies into increasing order (4, 5, 7, 8, 12, 29). Then we choose the two smallest values, 4 and 5, and construct a binary tree with labeled edges: </a:t>
            </a:r>
          </a:p>
          <a:p>
            <a:endParaRPr lang="en-US" sz="2800" dirty="0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2008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graphicFrame>
        <p:nvGraphicFramePr>
          <p:cNvPr id="29777" name="Group 81"/>
          <p:cNvGraphicFramePr>
            <a:graphicFrameLocks noGrp="1"/>
          </p:cNvGraphicFramePr>
          <p:nvPr/>
        </p:nvGraphicFramePr>
        <p:xfrm>
          <a:off x="7010400" y="1371600"/>
          <a:ext cx="914400" cy="2228853"/>
        </p:xfrm>
        <a:graphic>
          <a:graphicData uri="http://schemas.openxmlformats.org/drawingml/2006/table">
            <a:tbl>
              <a:tblPr/>
              <a:tblGrid>
                <a:gridCol w="412750"/>
                <a:gridCol w="501650"/>
              </a:tblGrid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75" name="Rectangle 79"/>
          <p:cNvSpPr>
            <a:spLocks noChangeArrowheads="1"/>
          </p:cNvSpPr>
          <p:nvPr/>
        </p:nvSpPr>
        <p:spPr bwMode="auto">
          <a:xfrm>
            <a:off x="4479925" y="4208463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endParaRPr lang="en-US"/>
          </a:p>
          <a:p>
            <a:pPr algn="ctr" eaLnBrk="0" hangingPunct="0"/>
            <a:endParaRPr lang="en-US"/>
          </a:p>
        </p:txBody>
      </p:sp>
      <p:pic>
        <p:nvPicPr>
          <p:cNvPr id="29779" name="Picture 83" descr="huffm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4419600"/>
            <a:ext cx="1724025" cy="1152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28600"/>
            <a:ext cx="5105400" cy="6477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Next, we replace the two smallest values 4 and 5 with their sum, getting a new sequence, (7, 8, 9, 12, 29). We again take the two smallest values and construct a labeled binary tree.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We now have the frequencies (15, 9, 12, 29) which must be sorted into (9, 12, 15, 29) and the two lowest are selected once again.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Now, we combine the two lowest which are 15 and 21 to give the tree.</a:t>
            </a:r>
          </a:p>
        </p:txBody>
      </p:sp>
      <p:pic>
        <p:nvPicPr>
          <p:cNvPr id="30727" name="Picture 7" descr="huffm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533400"/>
            <a:ext cx="1724025" cy="1152525"/>
          </a:xfrm>
          <a:prstGeom prst="rect">
            <a:avLst/>
          </a:prstGeom>
          <a:noFill/>
        </p:spPr>
      </p:pic>
      <p:pic>
        <p:nvPicPr>
          <p:cNvPr id="30729" name="Picture 9" descr="huffma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7975" y="1905000"/>
            <a:ext cx="2486025" cy="1724025"/>
          </a:xfrm>
          <a:prstGeom prst="rect">
            <a:avLst/>
          </a:prstGeom>
          <a:noFill/>
        </p:spPr>
      </p:pic>
      <p:pic>
        <p:nvPicPr>
          <p:cNvPr id="30731" name="Picture 11" descr="huffma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52975" y="3352800"/>
            <a:ext cx="4391025" cy="2486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914400"/>
            <a:ext cx="8229600" cy="2667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The two remaining frequencies, 36 and 29, are now combined into the final tree. Notice that it does not make any difference which one is placed as the left </a:t>
            </a:r>
            <a:r>
              <a:rPr lang="en-US" dirty="0" err="1"/>
              <a:t>subtree</a:t>
            </a:r>
            <a:r>
              <a:rPr lang="en-US" dirty="0"/>
              <a:t> and which in the right </a:t>
            </a:r>
            <a:r>
              <a:rPr lang="en-US" dirty="0" err="1"/>
              <a:t>subtree</a:t>
            </a:r>
            <a:r>
              <a:rPr lang="en-US" dirty="0"/>
              <a:t>. </a:t>
            </a:r>
          </a:p>
        </p:txBody>
      </p:sp>
      <p:pic>
        <p:nvPicPr>
          <p:cNvPr id="32773" name="Picture 5" descr="huffm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3657600"/>
            <a:ext cx="4391025" cy="3057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28600"/>
            <a:ext cx="6096000" cy="6553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 dirty="0"/>
              <a:t>From this final tree, we find the encoding for this alphabet 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Using this code, a message like SENT would be coded as 01111000001 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If the message had been coded in the "normal" way, each letter would have required 3 bits. The entire message is 65 characters long so 195 bits would be needed to code the message (3*65). Using the Huffman code, the message requires 1*29+4*5+3*12+3*7+4*4+3*8=146 bits. 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This code can be applied to the English Language by using average frequency counts for the letters. 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2008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graphicFrame>
        <p:nvGraphicFramePr>
          <p:cNvPr id="33870" name="Group 78"/>
          <p:cNvGraphicFramePr>
            <a:graphicFrameLocks noGrp="1"/>
          </p:cNvGraphicFramePr>
          <p:nvPr/>
        </p:nvGraphicFramePr>
        <p:xfrm>
          <a:off x="7086600" y="1828800"/>
          <a:ext cx="1168400" cy="2200278"/>
        </p:xfrm>
        <a:graphic>
          <a:graphicData uri="http://schemas.openxmlformats.org/drawingml/2006/table">
            <a:tbl>
              <a:tblPr/>
              <a:tblGrid>
                <a:gridCol w="412750"/>
                <a:gridCol w="755650"/>
              </a:tblGrid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0110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010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0111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001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871" name="Rectangle 79"/>
          <p:cNvSpPr>
            <a:spLocks noChangeArrowheads="1"/>
          </p:cNvSpPr>
          <p:nvPr/>
        </p:nvSpPr>
        <p:spPr bwMode="auto">
          <a:xfrm>
            <a:off x="4479925" y="4208463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endParaRPr lang="en-US"/>
          </a:p>
          <a:p>
            <a:pPr algn="ctr" eaLnBrk="0" hangingPunct="0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Tree Terminology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1026" name="Object 8"/>
          <p:cNvGraphicFramePr>
            <a:graphicFrameLocks noGrp="1" noChangeAspect="1"/>
          </p:cNvGraphicFramePr>
          <p:nvPr/>
        </p:nvGraphicFramePr>
        <p:xfrm>
          <a:off x="1524000" y="1981200"/>
          <a:ext cx="7153275" cy="3914775"/>
        </p:xfrm>
        <a:graphic>
          <a:graphicData uri="http://schemas.openxmlformats.org/presentationml/2006/ole">
            <p:oleObj spid="_x0000_s1026" name="SmartDraw" r:id="rId4" imgW="4626720" imgH="2532600" progId="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1676400" y="5867400"/>
            <a:ext cx="701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eaLnBrk="1" hangingPunct="1">
              <a:defRPr/>
            </a:pPr>
            <a:r>
              <a:rPr lang="en-US" dirty="0" smtClean="0"/>
              <a:t>The height of a tree is the maximum level in the tree.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Terminology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00200"/>
            <a:ext cx="7620000" cy="1219200"/>
          </a:xfrm>
        </p:spPr>
        <p:txBody>
          <a:bodyPr/>
          <a:lstStyle/>
          <a:p>
            <a:r>
              <a:rPr lang="en-US" altLang="en-US" sz="2400" dirty="0"/>
              <a:t>Node, branch, root, </a:t>
            </a:r>
            <a:r>
              <a:rPr lang="en-US" altLang="en-US" sz="2400" dirty="0" err="1"/>
              <a:t>indegree</a:t>
            </a:r>
            <a:r>
              <a:rPr lang="en-US" altLang="en-US" sz="2400" dirty="0"/>
              <a:t>, </a:t>
            </a:r>
            <a:r>
              <a:rPr lang="en-US" altLang="en-US" sz="2400" dirty="0" err="1"/>
              <a:t>outdegree</a:t>
            </a:r>
            <a:r>
              <a:rPr lang="en-US" altLang="en-US" sz="2400" dirty="0"/>
              <a:t>, leaf, parent, child, siblings, ancestor, descendent, path, level, height, depth, </a:t>
            </a:r>
            <a:r>
              <a:rPr lang="en-US" altLang="en-US" sz="2400" dirty="0" err="1"/>
              <a:t>subtree</a:t>
            </a:r>
            <a:endParaRPr lang="en-US" altLang="en-US" sz="2400" dirty="0"/>
          </a:p>
          <a:p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819400"/>
            <a:ext cx="7239000" cy="373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Binary Tree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Each node has  0, 1 and 2 </a:t>
            </a:r>
            <a:r>
              <a:rPr lang="en-US" altLang="en-US" dirty="0" err="1" smtClean="0"/>
              <a:t>childs</a:t>
            </a:r>
            <a:endParaRPr lang="en-US" altLang="en-US" dirty="0" smtClean="0"/>
          </a:p>
          <a:p>
            <a:endParaRPr lang="en-US" altLang="en-US" dirty="0" smtClean="0"/>
          </a:p>
          <a:p>
            <a:r>
              <a:rPr lang="en-US" dirty="0" smtClean="0"/>
              <a:t>Each node of a binary tree defines a left and a right </a:t>
            </a:r>
            <a:r>
              <a:rPr lang="en-US" dirty="0" err="1" smtClean="0"/>
              <a:t>subtree</a:t>
            </a:r>
            <a:r>
              <a:rPr lang="en-US" dirty="0" smtClean="0"/>
              <a:t>. Each </a:t>
            </a:r>
            <a:r>
              <a:rPr lang="en-US" dirty="0" err="1" smtClean="0"/>
              <a:t>subtree</a:t>
            </a:r>
            <a:r>
              <a:rPr lang="en-US" dirty="0" smtClean="0"/>
              <a:t> is itself a tree.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© 2005 Pearson Education, Inc., Upper Saddle River, NJ.  All rights reserved. </a:t>
            </a:r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0"/>
            <a:ext cx="8229600" cy="11430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/>
              <a:t>Height of a Binary Tree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1066800" y="762000"/>
            <a:ext cx="7467600" cy="22860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2800" dirty="0" smtClean="0"/>
              <a:t>The height of a binary tree is the length of the longest path from the root to a leaf node. Let T</a:t>
            </a:r>
            <a:r>
              <a:rPr lang="en-US" sz="2800" baseline="-25000" dirty="0" smtClean="0"/>
              <a:t>N</a:t>
            </a:r>
            <a:r>
              <a:rPr lang="en-US" sz="2800" dirty="0" smtClean="0"/>
              <a:t> be the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 with root N and T</a:t>
            </a:r>
            <a:r>
              <a:rPr lang="en-US" sz="2800" baseline="-25000" dirty="0" smtClean="0"/>
              <a:t>L</a:t>
            </a:r>
            <a:r>
              <a:rPr lang="en-US" sz="2800" dirty="0" smtClean="0"/>
              <a:t> and T</a:t>
            </a:r>
            <a:r>
              <a:rPr lang="en-US" sz="2800" baseline="-25000" dirty="0" smtClean="0"/>
              <a:t>R</a:t>
            </a:r>
            <a:r>
              <a:rPr lang="en-US" sz="2800" dirty="0" smtClean="0"/>
              <a:t> be the roots of the left and right </a:t>
            </a:r>
            <a:r>
              <a:rPr lang="en-US" sz="2800" dirty="0" err="1" smtClean="0"/>
              <a:t>subtrees</a:t>
            </a:r>
            <a:r>
              <a:rPr lang="en-US" sz="2800" dirty="0" smtClean="0"/>
              <a:t> of N. Then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1143000" y="2971800"/>
            <a:ext cx="7772400" cy="717550"/>
            <a:chOff x="592" y="3216"/>
            <a:chExt cx="5168" cy="452"/>
          </a:xfrm>
        </p:grpSpPr>
        <p:sp>
          <p:nvSpPr>
            <p:cNvPr id="84996" name="Text Box 4"/>
            <p:cNvSpPr txBox="1">
              <a:spLocks noChangeArrowheads="1"/>
            </p:cNvSpPr>
            <p:nvPr/>
          </p:nvSpPr>
          <p:spPr bwMode="auto">
            <a:xfrm>
              <a:off x="2485" y="3264"/>
              <a:ext cx="3275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tabLst>
                  <a:tab pos="3482975" algn="l"/>
                </a:tabLst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-1	if T</a:t>
              </a:r>
              <a:r>
                <a:rPr lang="en-US" baseline="-25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</a:t>
              </a: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is empty</a:t>
              </a:r>
            </a:p>
            <a:p>
              <a:pPr algn="l">
                <a:tabLst>
                  <a:tab pos="3482975" algn="l"/>
                </a:tabLst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1+max( height(T</a:t>
              </a:r>
              <a:r>
                <a:rPr lang="en-US" baseline="-25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</a:t>
              </a: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), height(T</a:t>
              </a:r>
              <a:r>
                <a:rPr lang="en-US" baseline="-25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R</a:t>
              </a: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))	if T</a:t>
              </a:r>
              <a:r>
                <a:rPr lang="en-US" baseline="-25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</a:t>
              </a: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not empty</a:t>
              </a:r>
            </a:p>
          </p:txBody>
        </p:sp>
        <p:sp>
          <p:nvSpPr>
            <p:cNvPr id="85007" name="Text Box 15"/>
            <p:cNvSpPr txBox="1">
              <a:spLocks noChangeArrowheads="1"/>
            </p:cNvSpPr>
            <p:nvPr/>
          </p:nvSpPr>
          <p:spPr bwMode="auto">
            <a:xfrm>
              <a:off x="592" y="3324"/>
              <a:ext cx="1719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height(N) = height(T</a:t>
              </a:r>
              <a:r>
                <a:rPr lang="en-US" baseline="-25000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</a:t>
              </a:r>
              <a:r>
                <a:rPr lang="en-US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) =</a:t>
              </a:r>
            </a:p>
          </p:txBody>
        </p:sp>
        <p:sp>
          <p:nvSpPr>
            <p:cNvPr id="85008" name="Text Box 16"/>
            <p:cNvSpPr txBox="1">
              <a:spLocks noChangeArrowheads="1"/>
            </p:cNvSpPr>
            <p:nvPr/>
          </p:nvSpPr>
          <p:spPr bwMode="auto">
            <a:xfrm>
              <a:off x="2226" y="3216"/>
              <a:ext cx="254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36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{</a:t>
              </a:r>
            </a:p>
          </p:txBody>
        </p:sp>
      </p:grpSp>
      <p:pic>
        <p:nvPicPr>
          <p:cNvPr id="18438" name="Picture 19" descr="AAERVDM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3748088"/>
            <a:ext cx="4953000" cy="265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705600" y="6096000"/>
            <a:ext cx="2133600" cy="476250"/>
          </a:xfrm>
          <a:noFill/>
        </p:spPr>
        <p:txBody>
          <a:bodyPr/>
          <a:lstStyle/>
          <a:p>
            <a:r>
              <a:rPr lang="en-US" dirty="0"/>
              <a:t>© 2005 Pearson Education, Inc., Upper Saddle River, NJ.  All rights reserved. </a:t>
            </a: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848600" cy="11430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Height of a Binary Tree (concluded)</a:t>
            </a:r>
          </a:p>
        </p:txBody>
      </p:sp>
      <p:pic>
        <p:nvPicPr>
          <p:cNvPr id="19460" name="Picture 4" descr="AAERVDO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752600"/>
            <a:ext cx="7391400" cy="342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Line 5"/>
          <p:cNvSpPr>
            <a:spLocks noChangeShapeType="1"/>
          </p:cNvSpPr>
          <p:nvPr/>
        </p:nvSpPr>
        <p:spPr bwMode="auto">
          <a:xfrm flipH="1">
            <a:off x="5562600" y="4876800"/>
            <a:ext cx="1524000" cy="838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4487863" y="5729288"/>
            <a:ext cx="25225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Degenerate binary tree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Types Binary Trees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7800"/>
            <a:ext cx="7715250" cy="4800600"/>
          </a:xfrm>
        </p:spPr>
        <p:txBody>
          <a:bodyPr/>
          <a:lstStyle/>
          <a:p>
            <a:r>
              <a:rPr lang="en-GB" u="sng" dirty="0" smtClean="0"/>
              <a:t> Complete binary tree: </a:t>
            </a:r>
            <a:r>
              <a:rPr lang="en-US" dirty="0" smtClean="0"/>
              <a:t>A complete binary tree of height h has all possible nodes through level h-1, and the nodes on depth h exist left to right with no gaps.</a:t>
            </a:r>
          </a:p>
          <a:p>
            <a:r>
              <a:rPr lang="en-GB" u="sng" dirty="0" smtClean="0"/>
              <a:t>Full binary tree: </a:t>
            </a:r>
            <a:r>
              <a:rPr lang="en-GB" dirty="0" smtClean="0"/>
              <a:t>A tree in which every node other than the leaves has two children</a:t>
            </a:r>
          </a:p>
          <a:p>
            <a:r>
              <a:rPr lang="en-GB" u="sng" dirty="0" smtClean="0"/>
              <a:t>Perfect  binary tree:  </a:t>
            </a:r>
            <a:r>
              <a:rPr lang="en-GB" dirty="0" smtClean="0"/>
              <a:t>A </a:t>
            </a:r>
            <a:r>
              <a:rPr lang="en-GB" i="1" dirty="0" smtClean="0"/>
              <a:t>full binary tree</a:t>
            </a:r>
            <a:r>
              <a:rPr lang="en-GB" dirty="0" smtClean="0"/>
              <a:t> in which all </a:t>
            </a:r>
            <a:r>
              <a:rPr lang="en-GB" i="1" dirty="0" smtClean="0"/>
              <a:t>leaves</a:t>
            </a:r>
            <a:r>
              <a:rPr lang="en-GB" dirty="0" smtClean="0"/>
              <a:t> are at the same </a:t>
            </a:r>
            <a:r>
              <a:rPr lang="en-GB" dirty="0" err="1" smtClean="0"/>
              <a:t>same</a:t>
            </a:r>
            <a:r>
              <a:rPr lang="en-GB" dirty="0" smtClean="0"/>
              <a:t> </a:t>
            </a:r>
            <a:r>
              <a:rPr lang="en-GB" i="1" dirty="0" smtClean="0"/>
              <a:t>level</a:t>
            </a:r>
            <a:endParaRPr lang="en-GB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Binary tree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Total number of nodes in complete binary tree is  from </a:t>
            </a:r>
            <a:r>
              <a:rPr lang="en-US" dirty="0" smtClean="0"/>
              <a:t>2</a:t>
            </a:r>
            <a:r>
              <a:rPr lang="en-US" baseline="30000" dirty="0" smtClean="0"/>
              <a:t>h</a:t>
            </a:r>
            <a:r>
              <a:rPr lang="en-US" dirty="0" smtClean="0"/>
              <a:t> – 1 to  2</a:t>
            </a:r>
            <a:r>
              <a:rPr lang="en-US" baseline="30000" dirty="0" smtClean="0"/>
              <a:t>h</a:t>
            </a:r>
            <a:r>
              <a:rPr lang="en-US" dirty="0" smtClean="0"/>
              <a:t>+1 </a:t>
            </a:r>
          </a:p>
          <a:p>
            <a:r>
              <a:rPr lang="en-US" dirty="0" smtClean="0"/>
              <a:t>The height of complete binary </a:t>
            </a:r>
            <a:r>
              <a:rPr lang="en-US" dirty="0" err="1" smtClean="0"/>
              <a:t>tre</a:t>
            </a:r>
            <a:r>
              <a:rPr lang="en-US" dirty="0" smtClean="0"/>
              <a:t> h=(log</a:t>
            </a:r>
            <a:r>
              <a:rPr lang="en-US" baseline="-25000" dirty="0" smtClean="0"/>
              <a:t>2</a:t>
            </a:r>
            <a:r>
              <a:rPr lang="en-US" dirty="0" smtClean="0"/>
              <a:t>n)  </a:t>
            </a:r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1033</TotalTime>
  <Words>1189</Words>
  <Application>Microsoft Office PowerPoint</Application>
  <PresentationFormat>On-screen Show (4:3)</PresentationFormat>
  <Paragraphs>159</Paragraphs>
  <Slides>26</Slides>
  <Notes>26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Solstice</vt:lpstr>
      <vt:lpstr>SmartDraw</vt:lpstr>
      <vt:lpstr>Data Structures and Algorithms </vt:lpstr>
      <vt:lpstr>Introduction</vt:lpstr>
      <vt:lpstr>Tree Terminology</vt:lpstr>
      <vt:lpstr>Terminology</vt:lpstr>
      <vt:lpstr>Binary Tree</vt:lpstr>
      <vt:lpstr>Height of a Binary Tree</vt:lpstr>
      <vt:lpstr>Height of a Binary Tree (concluded)</vt:lpstr>
      <vt:lpstr>Types Binary Trees</vt:lpstr>
      <vt:lpstr>Binary tree</vt:lpstr>
      <vt:lpstr>Slide 10</vt:lpstr>
      <vt:lpstr>Slide 11</vt:lpstr>
      <vt:lpstr>Application of Binary Trees</vt:lpstr>
      <vt:lpstr>Linklist and Arrays for binary tree</vt:lpstr>
      <vt:lpstr>Slide 14</vt:lpstr>
      <vt:lpstr>Slide 15</vt:lpstr>
      <vt:lpstr>Slide 16</vt:lpstr>
      <vt:lpstr>Slide 17</vt:lpstr>
      <vt:lpstr>Slide 18</vt:lpstr>
      <vt:lpstr>Delete to Binary Search Trees</vt:lpstr>
      <vt:lpstr>Binary Search Trees vs. Arrays</vt:lpstr>
      <vt:lpstr>Huffman Codes </vt:lpstr>
      <vt:lpstr>Huffman Codes</vt:lpstr>
      <vt:lpstr>Example</vt:lpstr>
      <vt:lpstr>Slide 24</vt:lpstr>
      <vt:lpstr>Slide 25</vt:lpstr>
      <vt:lpstr>Slide 26</vt:lpstr>
    </vt:vector>
  </TitlesOfParts>
  <Company>MIT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Queues</dc:title>
  <dc:creator>Admin</dc:creator>
  <cp:lastModifiedBy>qrajput</cp:lastModifiedBy>
  <cp:revision>22</cp:revision>
  <dcterms:created xsi:type="dcterms:W3CDTF">2005-09-19T13:00:41Z</dcterms:created>
  <dcterms:modified xsi:type="dcterms:W3CDTF">2009-11-06T13:08:06Z</dcterms:modified>
</cp:coreProperties>
</file>